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37"/>
  </p:notesMasterIdLst>
  <p:handoutMasterIdLst>
    <p:handoutMasterId r:id="rId38"/>
  </p:handoutMasterIdLst>
  <p:sldIdLst>
    <p:sldId id="309" r:id="rId6"/>
    <p:sldId id="416" r:id="rId7"/>
    <p:sldId id="400" r:id="rId8"/>
    <p:sldId id="439" r:id="rId9"/>
    <p:sldId id="434" r:id="rId10"/>
    <p:sldId id="438" r:id="rId11"/>
    <p:sldId id="427" r:id="rId12"/>
    <p:sldId id="433" r:id="rId13"/>
    <p:sldId id="425" r:id="rId14"/>
    <p:sldId id="351" r:id="rId15"/>
    <p:sldId id="437" r:id="rId16"/>
    <p:sldId id="336" r:id="rId17"/>
    <p:sldId id="310" r:id="rId18"/>
    <p:sldId id="312" r:id="rId19"/>
    <p:sldId id="397" r:id="rId20"/>
    <p:sldId id="313" r:id="rId21"/>
    <p:sldId id="318" r:id="rId22"/>
    <p:sldId id="322" r:id="rId23"/>
    <p:sldId id="441" r:id="rId24"/>
    <p:sldId id="343" r:id="rId25"/>
    <p:sldId id="342" r:id="rId26"/>
    <p:sldId id="407" r:id="rId27"/>
    <p:sldId id="352" r:id="rId28"/>
    <p:sldId id="401" r:id="rId29"/>
    <p:sldId id="399" r:id="rId30"/>
    <p:sldId id="377" r:id="rId31"/>
    <p:sldId id="436" r:id="rId32"/>
    <p:sldId id="440" r:id="rId33"/>
    <p:sldId id="435" r:id="rId34"/>
    <p:sldId id="442" r:id="rId35"/>
    <p:sldId id="382" r:id="rId36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5A1"/>
    <a:srgbClr val="FF23FD"/>
    <a:srgbClr val="D64C9D"/>
    <a:srgbClr val="AB7942"/>
    <a:srgbClr val="FF9300"/>
    <a:srgbClr val="D73529"/>
    <a:srgbClr val="0066CC"/>
    <a:srgbClr val="F12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8" autoAdjust="0"/>
    <p:restoredTop sz="86422" autoAdjust="0"/>
  </p:normalViewPr>
  <p:slideViewPr>
    <p:cSldViewPr>
      <p:cViewPr varScale="1">
        <p:scale>
          <a:sx n="105" d="100"/>
          <a:sy n="105" d="100"/>
        </p:scale>
        <p:origin x="4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44"/>
    </p:cViewPr>
  </p:sorterViewPr>
  <p:notesViewPr>
    <p:cSldViewPr>
      <p:cViewPr varScale="1">
        <p:scale>
          <a:sx n="97" d="100"/>
          <a:sy n="97" d="100"/>
        </p:scale>
        <p:origin x="21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102" y="1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2/7/24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902345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2" y="1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2/7/24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701675"/>
            <a:ext cx="4689475" cy="35163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30" tIns="47014" rIns="94030" bIns="4701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vert="horz" lIns="94030" tIns="47014" rIns="94030" bIns="4701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902345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5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9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3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53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93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95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5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ucsd.edu/courses/53383/modules/items/2085168" TargetMode="External"/><Relationship Id="rId2" Type="http://schemas.openxmlformats.org/officeDocument/2006/relationships/hyperlink" Target="https://canvas.ucsd.edu/courses/53383/modules/items/208516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hyperlink" Target="https://canvas.ucsd.edu/courses/53383/modules/items/2085147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304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rgbClr val="0066CC"/>
                </a:solidFill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5000" y="1600200"/>
            <a:ext cx="6934200" cy="2819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00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MGT 167 </a:t>
            </a:r>
            <a:r>
              <a:rPr lang="en-US" sz="3000" dirty="0">
                <a:solidFill>
                  <a:srgbClr val="0066CC"/>
                </a:solidFill>
                <a:latin typeface="Omnes_GirlScouts ExtraLight" pitchFamily="50" charset="0"/>
                <a:cs typeface="Arial" panose="020B0604020202020204" pitchFamily="34" charset="0"/>
              </a:rPr>
              <a:t>•  </a:t>
            </a:r>
            <a:r>
              <a:rPr lang="en-US" sz="300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 2024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Entrepreneurship: </a:t>
            </a:r>
            <a:b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Doing Well by Doing Good </a:t>
            </a:r>
          </a:p>
          <a:p>
            <a:pPr algn="ctr" eaLnBrk="1" hangingPunct="1">
              <a:defRPr/>
            </a:pPr>
            <a:endParaRPr lang="en-US" sz="3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Wednesday, Feb. 7</a:t>
            </a:r>
          </a:p>
        </p:txBody>
      </p:sp>
    </p:spTree>
    <p:extLst>
      <p:ext uri="{BB962C8B-B14F-4D97-AF65-F5344CB8AC3E}">
        <p14:creationId xmlns:p14="http://schemas.microsoft.com/office/powerpoint/2010/main" val="286887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692B-386E-604D-9073-2A7B2B54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 Participation 15% of grade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03E9587-36CC-0E46-8843-582B64ADB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86000"/>
            <a:ext cx="2971800" cy="4038600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62CE9B-E78D-F64B-BB9F-25D32A2C285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676400" y="990600"/>
          <a:ext cx="3595687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Document" r:id="rId4" imgW="5943600" imgH="8089900" progId="Word.Document.12">
                  <p:embed/>
                </p:oleObj>
              </mc:Choice>
              <mc:Fallback>
                <p:oleObj name="Document" r:id="rId4" imgW="5943600" imgH="80899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D62CE9B-E78D-F64B-BB9F-25D32A2C28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990600"/>
                        <a:ext cx="3595687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743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0F8B-F9EA-0849-A777-84BCD8A6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7543800" cy="990600"/>
          </a:xfrm>
        </p:spPr>
        <p:txBody>
          <a:bodyPr/>
          <a:lstStyle/>
          <a:p>
            <a:pPr algn="ctr"/>
            <a:r>
              <a:rPr lang="en-US" dirty="0"/>
              <a:t>Generations Project in lieu of Final exam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D5656-1819-024D-92DF-EC0EFB12F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10000"/>
            <a:ext cx="5092700" cy="3048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D23A4-1DE3-F94D-9E4C-3B51EFDB4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18" y="762000"/>
            <a:ext cx="4330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8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593431"/>
            <a:ext cx="5486400" cy="566738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733800"/>
            <a:ext cx="7315200" cy="2438399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C00000"/>
                </a:solidFill>
              </a:rPr>
              <a:t>Passion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</a:rPr>
              <a:t>Sports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12F1861-C840-5341-9929-C285AD7CEE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3136900" y="420915"/>
            <a:ext cx="4152900" cy="3124200"/>
          </a:xfrm>
        </p:spPr>
      </p:pic>
    </p:spTree>
    <p:extLst>
      <p:ext uri="{BB962C8B-B14F-4D97-AF65-F5344CB8AC3E}">
        <p14:creationId xmlns:p14="http://schemas.microsoft.com/office/powerpoint/2010/main" val="285362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-304800"/>
            <a:ext cx="69342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0066CC"/>
                </a:solidFill>
                <a:latin typeface="+mj-lt"/>
                <a:cs typeface="Calibri" charset="0"/>
              </a:rPr>
              <a:t>The Rady School of Management</a:t>
            </a:r>
            <a:br>
              <a:rPr lang="en-US" dirty="0">
                <a:latin typeface="+mj-lt"/>
                <a:cs typeface="Calibri" charset="0"/>
              </a:rPr>
            </a:br>
            <a:endParaRPr lang="en-US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1524000"/>
            <a:ext cx="9601200" cy="3962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6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 Raising </a:t>
            </a:r>
          </a:p>
          <a:p>
            <a:pPr algn="ctr" eaLnBrk="1" hangingPunct="1">
              <a:defRPr/>
            </a:pPr>
            <a:r>
              <a:rPr lang="en-US" sz="6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</a:p>
          <a:p>
            <a:pPr algn="ctr" eaLnBrk="1" hangingPunct="1">
              <a:defRPr/>
            </a:pPr>
            <a:endParaRPr lang="en-US" sz="3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DCDA0-018A-9E4A-ADCE-7814C81E2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038600"/>
            <a:ext cx="4038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59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-304800"/>
            <a:ext cx="6934200" cy="1905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solidFill>
                  <a:srgbClr val="0066CC"/>
                </a:solidFill>
                <a:latin typeface="+mj-lt"/>
                <a:cs typeface="Calibri" charset="0"/>
              </a:rPr>
              <a:t>Social Entrepreneurship</a:t>
            </a:r>
            <a:br>
              <a:rPr lang="en-US" dirty="0">
                <a:latin typeface="+mj-lt"/>
                <a:cs typeface="Calibri" charset="0"/>
              </a:rPr>
            </a:br>
            <a:endParaRPr lang="en-US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533400"/>
            <a:ext cx="8763000" cy="4953000"/>
          </a:xfrm>
        </p:spPr>
        <p:txBody>
          <a:bodyPr/>
          <a:lstStyle/>
          <a:p>
            <a:pPr eaLnBrk="1" hangingPunct="1">
              <a:defRPr/>
            </a:pPr>
            <a:endParaRPr lang="en-US" sz="3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have…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Passion for doing well by doing good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Fundamentals of non-profits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Networking skills</a:t>
            </a:r>
          </a:p>
          <a:p>
            <a:pPr lvl="1" indent="0" eaLnBrk="1" hangingPunct="1">
              <a:buNone/>
              <a:defRPr/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Now what?</a:t>
            </a:r>
          </a:p>
          <a:p>
            <a:pPr lvl="1" indent="0" eaLnBrk="1" hangingPunct="1">
              <a:buNone/>
              <a:defRPr/>
            </a:pPr>
            <a:r>
              <a:rPr lang="en-US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need to raise money!</a:t>
            </a:r>
          </a:p>
          <a:p>
            <a:pPr eaLnBrk="1" hangingPunct="1">
              <a:defRPr/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191000"/>
            <a:ext cx="2743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3D99-EE5E-6C4B-8856-918841FE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The Great Wealth Transfer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66E42-5E37-E144-AE0A-FBA2257BE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5486400" cy="3200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6B3CD-1C34-154A-BEFC-F45CC17DB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648200"/>
            <a:ext cx="2667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87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"/>
            <a:ext cx="8229600" cy="11430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66CC"/>
                </a:solidFill>
                <a:latin typeface="+mj-lt"/>
              </a:rPr>
              <a:t>Fundraising: The Giving Pie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71600"/>
            <a:ext cx="7467600" cy="5029200"/>
          </a:xfrm>
        </p:spPr>
        <p:txBody>
          <a:bodyPr/>
          <a:lstStyle/>
          <a:p>
            <a:endParaRPr lang="en-US" sz="2400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81100"/>
            <a:ext cx="6438900" cy="56174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086600" y="6172200"/>
            <a:ext cx="18288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4537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7543800" cy="6096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66CC"/>
                </a:solidFill>
                <a:latin typeface="+mj-lt"/>
              </a:rPr>
              <a:t>Fundraising: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219200"/>
            <a:ext cx="7734300" cy="5364163"/>
          </a:xfrm>
        </p:spPr>
        <p:txBody>
          <a:bodyPr/>
          <a:lstStyle/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C00000"/>
                </a:solidFill>
                <a:latin typeface="+mj-lt"/>
              </a:rPr>
              <a:t>BoardSource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+mj-lt"/>
              </a:rPr>
              <a:t>SD Business Journal </a:t>
            </a:r>
            <a:r>
              <a:rPr lang="en-US" sz="1200" b="1" dirty="0">
                <a:solidFill>
                  <a:srgbClr val="C00000"/>
                </a:solidFill>
                <a:latin typeface="+mj-lt"/>
              </a:rPr>
              <a:t>Book of Lists </a:t>
            </a: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latin typeface="+mj-lt"/>
              </a:rPr>
              <a:t>Chronicle of Philanthropy</a:t>
            </a: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latin typeface="+mj-lt"/>
              </a:rPr>
              <a:t>Guidestar</a:t>
            </a:r>
            <a:r>
              <a:rPr lang="en-US" b="1" dirty="0">
                <a:latin typeface="+mj-lt"/>
              </a:rPr>
              <a:t> </a:t>
            </a: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Independent Sector</a:t>
            </a: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+mj-lt"/>
              </a:rPr>
              <a:t>501(c)(3)’s Form 990</a:t>
            </a: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Indiana University, Stanford University</a:t>
            </a: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Local San Diego</a:t>
            </a:r>
          </a:p>
          <a:p>
            <a:pPr lvl="2">
              <a:spcAft>
                <a:spcPts val="300"/>
              </a:spcAft>
            </a:pPr>
            <a:r>
              <a:rPr lang="en-US" b="1" dirty="0">
                <a:latin typeface="+mj-lt"/>
              </a:rPr>
              <a:t>USD Non-Profit Leadership</a:t>
            </a:r>
          </a:p>
          <a:p>
            <a:pPr lvl="2">
              <a:spcAft>
                <a:spcPts val="300"/>
              </a:spcAft>
            </a:pPr>
            <a:r>
              <a:rPr lang="en-US" b="1" dirty="0">
                <a:latin typeface="+mj-lt"/>
              </a:rPr>
              <a:t>National University, Sanford Center</a:t>
            </a:r>
          </a:p>
          <a:p>
            <a:pPr lvl="2">
              <a:spcAft>
                <a:spcPts val="300"/>
              </a:spcAft>
            </a:pPr>
            <a:r>
              <a:rPr lang="en-US" b="1" dirty="0">
                <a:latin typeface="+mj-lt"/>
              </a:rPr>
              <a:t>Non-Profit Management Solutions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830830"/>
            <a:ext cx="2286000" cy="1310640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280680D-D12C-3C43-839B-01C84556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088538"/>
            <a:ext cx="2057400" cy="1642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0966A6-0940-E643-B542-087C4C623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0" y="2961492"/>
            <a:ext cx="173990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93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-76200"/>
            <a:ext cx="6477000" cy="1524000"/>
          </a:xfrm>
        </p:spPr>
        <p:txBody>
          <a:bodyPr/>
          <a:lstStyle/>
          <a:p>
            <a:pPr algn="ctr"/>
            <a:br>
              <a:rPr lang="en-US" sz="5400" dirty="0"/>
            </a:br>
            <a:r>
              <a:rPr lang="en-US" sz="4400" dirty="0">
                <a:solidFill>
                  <a:srgbClr val="0066CC"/>
                </a:solidFill>
                <a:latin typeface="+mj-lt"/>
              </a:rPr>
              <a:t>Fundraising:</a:t>
            </a:r>
            <a:br>
              <a:rPr lang="en-US" sz="4400" dirty="0">
                <a:solidFill>
                  <a:srgbClr val="0066CC"/>
                </a:solidFill>
                <a:latin typeface="+mj-lt"/>
              </a:rPr>
            </a:br>
            <a:r>
              <a:rPr lang="en-US" sz="3800" dirty="0">
                <a:solidFill>
                  <a:srgbClr val="0066CC"/>
                </a:solidFill>
                <a:latin typeface="+mj-lt"/>
              </a:rPr>
              <a:t>The Campaign Pyramid</a:t>
            </a:r>
            <a:br>
              <a:rPr lang="en-US" sz="4400" dirty="0">
                <a:latin typeface="+mj-lt"/>
              </a:rPr>
            </a:br>
            <a:endParaRPr lang="en-US" sz="44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752600"/>
            <a:ext cx="7467600" cy="4087813"/>
          </a:xfrm>
        </p:spPr>
        <p:txBody>
          <a:bodyPr/>
          <a:lstStyle/>
          <a:p>
            <a:r>
              <a:rPr lang="en-US" sz="2400" b="1" dirty="0">
                <a:latin typeface="+mj-lt"/>
              </a:rPr>
              <a:t>Prospects must be </a:t>
            </a:r>
            <a:r>
              <a:rPr lang="en-US" sz="2400" b="1" i="1" dirty="0">
                <a:solidFill>
                  <a:srgbClr val="FF0000"/>
                </a:solidFill>
                <a:latin typeface="+mj-lt"/>
              </a:rPr>
              <a:t>qualified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 </a:t>
            </a:r>
            <a:r>
              <a:rPr lang="en-US" sz="2400" b="1" i="1" dirty="0">
                <a:solidFill>
                  <a:srgbClr val="FF0000"/>
                </a:solidFill>
                <a:latin typeface="+mj-lt"/>
              </a:rPr>
              <a:t>interested</a:t>
            </a:r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Four appointments </a:t>
            </a:r>
            <a:r>
              <a:rPr lang="en-US" sz="2400" b="1" dirty="0">
                <a:latin typeface="+mj-lt"/>
              </a:rPr>
              <a:t>for every successful “ask”</a:t>
            </a:r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Big “asks”= no more difficult than small “asks”</a:t>
            </a:r>
          </a:p>
          <a:p>
            <a:r>
              <a:rPr lang="en-US" sz="2400" b="1" dirty="0">
                <a:latin typeface="+mj-lt"/>
              </a:rPr>
              <a:t>Work from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top</a:t>
            </a:r>
            <a:r>
              <a:rPr lang="en-US" sz="2400" b="1" dirty="0">
                <a:latin typeface="+mj-lt"/>
              </a:rPr>
              <a:t> to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bottom</a:t>
            </a:r>
            <a:r>
              <a:rPr lang="en-US" sz="2400" b="1" dirty="0">
                <a:latin typeface="+mj-lt"/>
              </a:rPr>
              <a:t> of pyramid</a:t>
            </a:r>
          </a:p>
          <a:p>
            <a:r>
              <a:rPr lang="en-US" sz="2400" b="1" dirty="0">
                <a:latin typeface="+mj-lt"/>
              </a:rPr>
              <a:t>Beware of asking too little</a:t>
            </a:r>
          </a:p>
          <a:p>
            <a:r>
              <a:rPr lang="en-US" sz="2400" b="1" dirty="0">
                <a:latin typeface="+mj-lt"/>
              </a:rPr>
              <a:t>Matching gifts = Successful strategy</a:t>
            </a:r>
          </a:p>
          <a:p>
            <a:r>
              <a:rPr lang="en-US" sz="2400" b="1" dirty="0">
                <a:latin typeface="+mj-lt"/>
              </a:rPr>
              <a:t>Finish the campaign…homestretch donors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00" y="4800600"/>
            <a:ext cx="3394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89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13A2-C79C-D34D-A8FD-19305525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0"/>
            <a:ext cx="7772400" cy="609600"/>
          </a:xfrm>
        </p:spPr>
        <p:txBody>
          <a:bodyPr/>
          <a:lstStyle/>
          <a:p>
            <a:pPr algn="ctr"/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7030A0"/>
                </a:solidFill>
              </a:rPr>
              <a:t>Qualified and Interested Activity: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It takes </a:t>
            </a:r>
            <a:r>
              <a:rPr lang="en-US" u="sng" dirty="0">
                <a:solidFill>
                  <a:srgbClr val="00B050"/>
                </a:solidFill>
              </a:rPr>
              <a:t>four</a:t>
            </a:r>
            <a:r>
              <a:rPr lang="en-US" dirty="0">
                <a:solidFill>
                  <a:srgbClr val="00B050"/>
                </a:solidFill>
              </a:rPr>
              <a:t> appointments for every successful “ask”</a:t>
            </a: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E6692-F381-CB44-8D4D-067B9C7AC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41120"/>
            <a:ext cx="7543800" cy="4785043"/>
          </a:xfrm>
        </p:spPr>
        <p:txBody>
          <a:bodyPr/>
          <a:lstStyle/>
          <a:p>
            <a:r>
              <a:rPr lang="en-US" dirty="0">
                <a:solidFill>
                  <a:srgbClr val="FF23FD"/>
                </a:solidFill>
              </a:rPr>
              <a:t>Hot pink hearts </a:t>
            </a:r>
            <a:r>
              <a:rPr lang="en-US" dirty="0"/>
              <a:t>=   Climate change</a:t>
            </a:r>
          </a:p>
          <a:p>
            <a:r>
              <a:rPr lang="en-US" dirty="0">
                <a:solidFill>
                  <a:srgbClr val="FDB5A1"/>
                </a:solidFill>
              </a:rPr>
              <a:t>Light pink hearts </a:t>
            </a:r>
            <a:r>
              <a:rPr lang="en-US" dirty="0"/>
              <a:t>=  Arts, music, culture</a:t>
            </a:r>
          </a:p>
          <a:p>
            <a:r>
              <a:rPr lang="en-US" dirty="0">
                <a:solidFill>
                  <a:srgbClr val="FF0000"/>
                </a:solidFill>
              </a:rPr>
              <a:t>Red hearts </a:t>
            </a:r>
            <a:r>
              <a:rPr lang="en-US" dirty="0"/>
              <a:t>= Children’s education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EC0B1-5E8B-6144-9910-53904A258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60700"/>
            <a:ext cx="3810000" cy="173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B966E-12EA-4544-96F6-D9DDECAF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818888"/>
            <a:ext cx="20574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544B7-A055-EB47-9133-41CE0EE04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252" y="4953000"/>
            <a:ext cx="3130296" cy="13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3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4B52-0DFA-804E-AD8B-78166DE5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Professor’s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1749-8546-A74A-AA68-94081F546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Before class at 10:20am in </a:t>
            </a:r>
            <a:r>
              <a:rPr lang="en-US" dirty="0">
                <a:solidFill>
                  <a:srgbClr val="00B050"/>
                </a:solidFill>
              </a:rPr>
              <a:t>Green room</a:t>
            </a:r>
          </a:p>
          <a:p>
            <a:pPr lvl="1"/>
            <a:r>
              <a:rPr lang="en-US" dirty="0" err="1"/>
              <a:t>Rady</a:t>
            </a:r>
            <a:r>
              <a:rPr lang="en-US" dirty="0"/>
              <a:t> Undergrad lobby conference room</a:t>
            </a:r>
          </a:p>
          <a:p>
            <a:r>
              <a:rPr lang="en-US" dirty="0"/>
              <a:t>After class MW at 12:30 in lecture hall 	</a:t>
            </a:r>
          </a:p>
          <a:p>
            <a:pPr marL="0" indent="0">
              <a:buNone/>
            </a:pPr>
            <a:r>
              <a:rPr lang="en-US" b="1" dirty="0">
                <a:solidFill>
                  <a:srgbClr val="AB7942"/>
                </a:solidFill>
              </a:rPr>
              <a:t>(except on days of guest speaker Brown Bags)</a:t>
            </a:r>
          </a:p>
          <a:p>
            <a:r>
              <a:rPr lang="en-US" b="1" dirty="0">
                <a:solidFill>
                  <a:srgbClr val="00B050"/>
                </a:solidFill>
              </a:rPr>
              <a:t>On request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ED311-F760-1A4F-B1FD-A34D1916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267200"/>
            <a:ext cx="2438400" cy="20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66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CA77-5C77-A145-A51A-B7526CE5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152401"/>
            <a:ext cx="7543800" cy="654051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E21ED9"/>
                </a:solidFill>
              </a:rPr>
              <a:t>Cotton Candy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970B-115C-1447-8F99-C0C02D998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01650"/>
            <a:ext cx="7543800" cy="6127750"/>
          </a:xfrm>
        </p:spPr>
        <p:txBody>
          <a:bodyPr/>
          <a:lstStyle/>
          <a:p>
            <a:r>
              <a:rPr lang="en-US" b="1" i="1" dirty="0" err="1">
                <a:solidFill>
                  <a:srgbClr val="F1250F"/>
                </a:solidFill>
              </a:rPr>
              <a:t>Zucchero</a:t>
            </a:r>
            <a:r>
              <a:rPr lang="en-US" b="1" i="1" dirty="0">
                <a:solidFill>
                  <a:srgbClr val="F1250F"/>
                </a:solidFill>
              </a:rPr>
              <a:t> </a:t>
            </a:r>
            <a:r>
              <a:rPr lang="en-US" b="1" i="1" dirty="0" err="1">
                <a:solidFill>
                  <a:srgbClr val="F1250F"/>
                </a:solidFill>
              </a:rPr>
              <a:t>filato</a:t>
            </a:r>
            <a:endParaRPr lang="en-US" b="1" i="1" dirty="0">
              <a:solidFill>
                <a:srgbClr val="7030A0"/>
              </a:solidFill>
            </a:endParaRPr>
          </a:p>
          <a:p>
            <a:r>
              <a:rPr lang="en-US" b="1" i="1" dirty="0" err="1">
                <a:solidFill>
                  <a:srgbClr val="FFC000"/>
                </a:solidFill>
              </a:rPr>
              <a:t>Shaer</a:t>
            </a:r>
            <a:r>
              <a:rPr lang="en-US" b="1" i="1" dirty="0">
                <a:solidFill>
                  <a:srgbClr val="FFC000"/>
                </a:solidFill>
              </a:rPr>
              <a:t> </a:t>
            </a:r>
            <a:r>
              <a:rPr lang="en-US" b="1" i="1" dirty="0" err="1">
                <a:solidFill>
                  <a:srgbClr val="FFC000"/>
                </a:solidFill>
              </a:rPr>
              <a:t>albanat</a:t>
            </a:r>
            <a:endParaRPr lang="en-US" b="1" i="1" dirty="0">
              <a:solidFill>
                <a:srgbClr val="FFC000"/>
              </a:solidFill>
            </a:endParaRPr>
          </a:p>
          <a:p>
            <a:r>
              <a:rPr lang="en-US" b="1" i="1" dirty="0" err="1">
                <a:solidFill>
                  <a:srgbClr val="C00000"/>
                </a:solidFill>
              </a:rPr>
              <a:t>Zuckerwatte</a:t>
            </a:r>
            <a:endParaRPr lang="en-US" b="1" i="1" dirty="0">
              <a:solidFill>
                <a:srgbClr val="C00000"/>
              </a:solidFill>
            </a:endParaRPr>
          </a:p>
          <a:p>
            <a:r>
              <a:rPr lang="en-US" b="1" i="1" dirty="0" err="1">
                <a:solidFill>
                  <a:srgbClr val="00B050"/>
                </a:solidFill>
              </a:rPr>
              <a:t>Somsatang</a:t>
            </a:r>
            <a:endParaRPr lang="en-US" b="1" i="1" dirty="0">
              <a:solidFill>
                <a:srgbClr val="00B050"/>
              </a:solidFill>
            </a:endParaRPr>
          </a:p>
          <a:p>
            <a:r>
              <a:rPr lang="en-US" b="1" i="1" dirty="0" err="1">
                <a:solidFill>
                  <a:srgbClr val="0070C0"/>
                </a:solidFill>
              </a:rPr>
              <a:t>Hattara</a:t>
            </a:r>
            <a:endParaRPr lang="en-US" b="1" i="1" dirty="0">
              <a:solidFill>
                <a:srgbClr val="0070C0"/>
              </a:solidFill>
            </a:endParaRPr>
          </a:p>
          <a:p>
            <a:r>
              <a:rPr lang="en-US" b="1" i="1" dirty="0">
                <a:solidFill>
                  <a:srgbClr val="E21ED9"/>
                </a:solidFill>
              </a:rPr>
              <a:t>Pipi pipi</a:t>
            </a:r>
          </a:p>
          <a:p>
            <a:r>
              <a:rPr lang="en-US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Mianhua</a:t>
            </a:r>
            <a:r>
              <a:rPr lang="en-US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tang</a:t>
            </a:r>
          </a:p>
          <a:p>
            <a:r>
              <a:rPr lang="en-US" b="1" i="1" dirty="0" err="1">
                <a:solidFill>
                  <a:srgbClr val="0066CC"/>
                </a:solidFill>
              </a:rPr>
              <a:t>Shaer</a:t>
            </a:r>
            <a:r>
              <a:rPr lang="en-US" b="1" i="1" dirty="0">
                <a:solidFill>
                  <a:srgbClr val="0066CC"/>
                </a:solidFill>
              </a:rPr>
              <a:t> </a:t>
            </a:r>
            <a:r>
              <a:rPr lang="en-US" b="1" i="1" dirty="0" err="1">
                <a:solidFill>
                  <a:srgbClr val="0066CC"/>
                </a:solidFill>
              </a:rPr>
              <a:t>albanat</a:t>
            </a:r>
            <a:endParaRPr lang="en-US" b="1" i="1" dirty="0">
              <a:solidFill>
                <a:srgbClr val="0066CC"/>
              </a:solidFill>
            </a:endParaRPr>
          </a:p>
          <a:p>
            <a:r>
              <a:rPr lang="en-US" b="1" i="1" dirty="0" err="1">
                <a:solidFill>
                  <a:srgbClr val="00B050"/>
                </a:solidFill>
              </a:rPr>
              <a:t>Permen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kapas</a:t>
            </a:r>
            <a:endParaRPr lang="en-US" b="1" i="1" dirty="0">
              <a:solidFill>
                <a:srgbClr val="00B050"/>
              </a:solidFill>
            </a:endParaRPr>
          </a:p>
          <a:p>
            <a:r>
              <a:rPr lang="en-US" b="1" i="1" dirty="0" err="1">
                <a:solidFill>
                  <a:srgbClr val="FFC000"/>
                </a:solidFill>
              </a:rPr>
              <a:t>Algodao</a:t>
            </a:r>
            <a:r>
              <a:rPr lang="en-US" b="1" i="1" dirty="0">
                <a:solidFill>
                  <a:srgbClr val="FFC000"/>
                </a:solidFill>
              </a:rPr>
              <a:t> </a:t>
            </a:r>
            <a:r>
              <a:rPr lang="en-US" b="1" i="1" dirty="0" err="1">
                <a:solidFill>
                  <a:srgbClr val="FFC000"/>
                </a:solidFill>
              </a:rPr>
              <a:t>doce</a:t>
            </a:r>
            <a:endParaRPr lang="en-US" b="1" i="1" dirty="0">
              <a:solidFill>
                <a:srgbClr val="FFC000"/>
              </a:solidFill>
            </a:endParaRPr>
          </a:p>
          <a:p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Algodon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azucar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i="1" dirty="0" err="1">
                <a:solidFill>
                  <a:srgbClr val="D73529"/>
                </a:solidFill>
              </a:rPr>
              <a:t>Bombonski</a:t>
            </a:r>
            <a:r>
              <a:rPr lang="en-US" b="1" i="1" dirty="0">
                <a:solidFill>
                  <a:srgbClr val="D73529"/>
                </a:solidFill>
              </a:rPr>
              <a:t> </a:t>
            </a:r>
            <a:r>
              <a:rPr lang="en-US" b="1" i="1" dirty="0" err="1">
                <a:solidFill>
                  <a:srgbClr val="D73529"/>
                </a:solidFill>
              </a:rPr>
              <a:t>bombon</a:t>
            </a:r>
            <a:endParaRPr lang="en-US" b="1" i="1" dirty="0">
              <a:solidFill>
                <a:srgbClr val="D73529"/>
              </a:solidFill>
            </a:endParaRPr>
          </a:p>
          <a:p>
            <a:endParaRPr lang="en-US" sz="3600" i="1" dirty="0"/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0E094B-4ACF-7A42-8AB0-40196BD00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776803"/>
            <a:ext cx="3733800" cy="2971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FB994-8EAA-8845-A531-B0DEB6409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00873"/>
            <a:ext cx="3835400" cy="21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1497-991B-3548-AD1C-17E10725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E21ED9"/>
                </a:solidFill>
              </a:rPr>
              <a:t>Cotton Candy Money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A3ED5-6AF6-2C4D-928E-A4171BD53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43000"/>
            <a:ext cx="8077200" cy="5181600"/>
          </a:xfrm>
        </p:spPr>
        <p:txBody>
          <a:bodyPr/>
          <a:lstStyle/>
          <a:p>
            <a:r>
              <a:rPr lang="en-US" sz="3600" b="1" dirty="0"/>
              <a:t>Crowd sourcing</a:t>
            </a:r>
          </a:p>
          <a:p>
            <a:r>
              <a:rPr lang="en-US" sz="3600" b="1" dirty="0"/>
              <a:t>Fun-runs</a:t>
            </a:r>
          </a:p>
          <a:p>
            <a:r>
              <a:rPr lang="en-US" sz="3600" b="1" dirty="0"/>
              <a:t>Golf tournaments</a:t>
            </a:r>
          </a:p>
          <a:p>
            <a:r>
              <a:rPr lang="en-US" sz="3200" b="1" dirty="0"/>
              <a:t>Galas are </a:t>
            </a:r>
            <a:r>
              <a:rPr lang="en-US" sz="3200" b="1" dirty="0">
                <a:solidFill>
                  <a:srgbClr val="00B050"/>
                </a:solidFill>
              </a:rPr>
              <a:t>friend</a:t>
            </a:r>
            <a:r>
              <a:rPr lang="en-US" sz="3200" b="1" dirty="0"/>
              <a:t> raisers, not </a:t>
            </a:r>
            <a:r>
              <a:rPr lang="en-US" sz="3200" b="1" dirty="0">
                <a:solidFill>
                  <a:srgbClr val="00B050"/>
                </a:solidFill>
              </a:rPr>
              <a:t>fund</a:t>
            </a:r>
            <a:r>
              <a:rPr lang="en-US" sz="3200" b="1" dirty="0"/>
              <a:t> raisers</a:t>
            </a:r>
          </a:p>
          <a:p>
            <a:r>
              <a:rPr lang="en-US" sz="3600" b="1" dirty="0"/>
              <a:t>“Buy a brick”</a:t>
            </a:r>
          </a:p>
          <a:p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4C42B-7D1D-3D46-AD75-02E5C3710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800600"/>
            <a:ext cx="2235200" cy="1312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1202E-C323-6E48-9198-3DDF07B2A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856163"/>
            <a:ext cx="3581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92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7E26-977D-964D-BE8E-43A72294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Poll: Asking for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B075F-5F4B-6447-88FC-886D8FB13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90600"/>
            <a:ext cx="7620000" cy="5181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Which fund-raising strategies are most effective? </a:t>
            </a:r>
          </a:p>
          <a:p>
            <a:r>
              <a:rPr lang="en-US" dirty="0"/>
              <a:t>Getting a meeting with James Farley, President of </a:t>
            </a:r>
            <a:r>
              <a:rPr lang="en-US" dirty="0" err="1"/>
              <a:t>Leichtag</a:t>
            </a:r>
            <a:r>
              <a:rPr lang="en-US" dirty="0"/>
              <a:t> Family Foundation </a:t>
            </a:r>
          </a:p>
          <a:p>
            <a:r>
              <a:rPr lang="en-US" dirty="0"/>
              <a:t>Helping your club sponsor a 10-K race</a:t>
            </a:r>
          </a:p>
          <a:p>
            <a:r>
              <a:rPr lang="en-US" dirty="0"/>
              <a:t>Asking your uncle to introduce you to his company’s owner</a:t>
            </a:r>
          </a:p>
          <a:p>
            <a:r>
              <a:rPr lang="en-US" dirty="0"/>
              <a:t>When you get the appointment, ask for a really big donation</a:t>
            </a:r>
          </a:p>
          <a:p>
            <a:r>
              <a:rPr lang="en-US" dirty="0"/>
              <a:t>Get a lot of auction items for a gala</a:t>
            </a:r>
          </a:p>
          <a:p>
            <a:r>
              <a:rPr lang="en-US" sz="2400" dirty="0"/>
              <a:t>Requiring your Board members to “Give” or “Get”</a:t>
            </a:r>
          </a:p>
          <a:p>
            <a:r>
              <a:rPr lang="en-US" dirty="0"/>
              <a:t>Writing a grant proposal to Microsoft Corp.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4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18CE-FC14-CD44-8EB7-E7F4DC22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Dan </a:t>
            </a:r>
            <a:r>
              <a:rPr lang="en-US" sz="4800" dirty="0" err="1">
                <a:solidFill>
                  <a:srgbClr val="FF0000"/>
                </a:solidFill>
              </a:rPr>
              <a:t>Pallotta</a:t>
            </a:r>
            <a:r>
              <a:rPr lang="en-US" sz="4800" dirty="0">
                <a:solidFill>
                  <a:srgbClr val="FF0000"/>
                </a:solidFill>
              </a:rPr>
              <a:t>, </a:t>
            </a:r>
            <a:br>
              <a:rPr lang="en-US" sz="4800" dirty="0">
                <a:solidFill>
                  <a:srgbClr val="FF0000"/>
                </a:solidFill>
              </a:rPr>
            </a:br>
            <a:r>
              <a:rPr lang="en-US" sz="4800" dirty="0">
                <a:solidFill>
                  <a:srgbClr val="FF0000"/>
                </a:solidFill>
              </a:rPr>
              <a:t>TED Talk “Charity Case”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BA1C5C-77E4-CF46-8A52-EA25EFC5E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05000"/>
            <a:ext cx="7010400" cy="4038600"/>
          </a:xfrm>
        </p:spPr>
      </p:pic>
    </p:spTree>
    <p:extLst>
      <p:ext uri="{BB962C8B-B14F-4D97-AF65-F5344CB8AC3E}">
        <p14:creationId xmlns:p14="http://schemas.microsoft.com/office/powerpoint/2010/main" val="321597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Dan </a:t>
            </a:r>
            <a:r>
              <a:rPr lang="en-US" sz="3600" dirty="0" err="1"/>
              <a:t>Pallotta</a:t>
            </a:r>
            <a:r>
              <a:rPr lang="en-US" sz="3600" dirty="0"/>
              <a:t>, TED Talk “Charity Case”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71600"/>
            <a:ext cx="7543800" cy="4983163"/>
          </a:xfrm>
        </p:spPr>
        <p:txBody>
          <a:bodyPr/>
          <a:lstStyle/>
          <a:p>
            <a:r>
              <a:rPr lang="en-US" sz="3200" b="1" dirty="0"/>
              <a:t>Separate Rules for Non-Profits and rest of the Economy</a:t>
            </a:r>
          </a:p>
          <a:p>
            <a:r>
              <a:rPr lang="en-US" sz="3200" b="1" dirty="0"/>
              <a:t>Discrimination in (5) areas</a:t>
            </a:r>
          </a:p>
          <a:p>
            <a:pPr lvl="1"/>
            <a:r>
              <a:rPr lang="en-US" sz="3200" b="1" dirty="0"/>
              <a:t>Compensation</a:t>
            </a:r>
          </a:p>
          <a:p>
            <a:pPr lvl="1"/>
            <a:r>
              <a:rPr lang="en-US" sz="3200" b="1" dirty="0"/>
              <a:t>Advertising and Marketing</a:t>
            </a:r>
          </a:p>
          <a:p>
            <a:pPr lvl="1"/>
            <a:r>
              <a:rPr lang="en-US" sz="3200" b="1" dirty="0"/>
              <a:t>Taking Risks in Pursuit of Innovation</a:t>
            </a:r>
          </a:p>
          <a:p>
            <a:pPr lvl="1"/>
            <a:r>
              <a:rPr lang="en-US" sz="3200" b="1" dirty="0"/>
              <a:t>Time</a:t>
            </a:r>
          </a:p>
          <a:p>
            <a:pPr lvl="1"/>
            <a:r>
              <a:rPr lang="en-US" sz="3200" b="1" dirty="0"/>
              <a:t>Profit to Attract Risk Capital</a:t>
            </a:r>
          </a:p>
        </p:txBody>
      </p:sp>
    </p:spTree>
    <p:extLst>
      <p:ext uri="{BB962C8B-B14F-4D97-AF65-F5344CB8AC3E}">
        <p14:creationId xmlns:p14="http://schemas.microsoft.com/office/powerpoint/2010/main" val="3040951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Dan </a:t>
            </a:r>
            <a:r>
              <a:rPr lang="en-US" sz="3600" dirty="0" err="1"/>
              <a:t>Pallotta</a:t>
            </a:r>
            <a:r>
              <a:rPr lang="en-US" sz="3600" dirty="0"/>
              <a:t>, TED Talk “Charity Case”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524000"/>
            <a:ext cx="7543800" cy="48006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Overhead</a:t>
            </a:r>
          </a:p>
          <a:p>
            <a:pPr lvl="1"/>
            <a:r>
              <a:rPr lang="en-US" sz="3200" b="1" dirty="0"/>
              <a:t>Demonic label</a:t>
            </a:r>
          </a:p>
          <a:p>
            <a:pPr lvl="1"/>
            <a:r>
              <a:rPr lang="en-US" sz="3200" b="1" dirty="0"/>
              <a:t>Donor expectations, questions</a:t>
            </a:r>
            <a:endParaRPr lang="en-US" sz="2800" b="1" dirty="0"/>
          </a:p>
          <a:p>
            <a:pPr lvl="1"/>
            <a:r>
              <a:rPr lang="en-US" sz="3200" b="1" dirty="0"/>
              <a:t>Confusing </a:t>
            </a:r>
            <a:r>
              <a:rPr lang="en-US" sz="3200" b="1" dirty="0">
                <a:solidFill>
                  <a:srgbClr val="C00000"/>
                </a:solidFill>
              </a:rPr>
              <a:t>morality</a:t>
            </a:r>
            <a:r>
              <a:rPr lang="en-US" sz="3200" b="1" dirty="0"/>
              <a:t> with </a:t>
            </a:r>
            <a:r>
              <a:rPr lang="en-US" sz="3200" b="1" dirty="0">
                <a:solidFill>
                  <a:srgbClr val="C00000"/>
                </a:solidFill>
              </a:rPr>
              <a:t>frugality</a:t>
            </a:r>
          </a:p>
          <a:p>
            <a:pPr lvl="1"/>
            <a:r>
              <a:rPr lang="en-US" sz="1400" b="1" dirty="0">
                <a:solidFill>
                  <a:srgbClr val="00B050"/>
                </a:solidFill>
              </a:rPr>
              <a:t>Epstein, Sackler, </a:t>
            </a:r>
            <a:r>
              <a:rPr lang="en-US" sz="1400" b="1" dirty="0" err="1">
                <a:solidFill>
                  <a:srgbClr val="00B050"/>
                </a:solidFill>
              </a:rPr>
              <a:t>Metabolife</a:t>
            </a:r>
            <a:r>
              <a:rPr lang="en-US" sz="1400" b="1" dirty="0">
                <a:solidFill>
                  <a:srgbClr val="00B050"/>
                </a:solidFill>
              </a:rPr>
              <a:t>, Mattel, Martin </a:t>
            </a:r>
            <a:r>
              <a:rPr lang="en-US" sz="1400" b="1" dirty="0" err="1">
                <a:solidFill>
                  <a:srgbClr val="00B050"/>
                </a:solidFill>
              </a:rPr>
              <a:t>Shrekli</a:t>
            </a:r>
            <a:r>
              <a:rPr lang="en-US" sz="1400" b="1" dirty="0">
                <a:solidFill>
                  <a:srgbClr val="00B050"/>
                </a:solidFill>
              </a:rPr>
              <a:t>, Mother Theresa</a:t>
            </a:r>
          </a:p>
          <a:p>
            <a:pPr lvl="1"/>
            <a:r>
              <a:rPr lang="en-US" sz="3200" b="1" dirty="0">
                <a:solidFill>
                  <a:srgbClr val="FF0000"/>
                </a:solidFill>
              </a:rPr>
              <a:t>Puritanical tradition</a:t>
            </a:r>
          </a:p>
          <a:p>
            <a:pPr lvl="2"/>
            <a:r>
              <a:rPr lang="en-US" sz="3200" b="1" dirty="0">
                <a:solidFill>
                  <a:srgbClr val="FF0000"/>
                </a:solidFill>
              </a:rPr>
              <a:t>Charity became Calvinist “penance” for having wealth</a:t>
            </a:r>
          </a:p>
          <a:p>
            <a:pPr lvl="2"/>
            <a:r>
              <a:rPr lang="en-US" sz="3200" b="1" dirty="0"/>
              <a:t>Hasn’t changed in 400 years</a:t>
            </a:r>
          </a:p>
          <a:p>
            <a:pPr marL="914400" lvl="2" indent="0">
              <a:buNone/>
            </a:pPr>
            <a:endParaRPr lang="en-US" sz="3200" b="1" dirty="0"/>
          </a:p>
          <a:p>
            <a:pPr lvl="2"/>
            <a:endParaRPr lang="en-US" sz="3200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58738-795B-0142-9DE1-D49CCCE39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990600"/>
            <a:ext cx="41910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0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76BE4-9BEB-654A-A4BB-4D7E29FE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211" y="565897"/>
            <a:ext cx="7543800" cy="3505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419F-4595-CF47-8A7C-2B62FE96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429000"/>
            <a:ext cx="7543800" cy="26971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/>
              <a:t>Our generation doesn’t want our epitaph to be, </a:t>
            </a:r>
          </a:p>
          <a:p>
            <a:pPr marL="0" indent="0" algn="ctr">
              <a:buNone/>
            </a:pPr>
            <a:r>
              <a:rPr lang="en-US" b="1" i="1" dirty="0">
                <a:solidFill>
                  <a:srgbClr val="0066CC"/>
                </a:solidFill>
              </a:rPr>
              <a:t>“</a:t>
            </a:r>
            <a:r>
              <a:rPr lang="en-US" b="1" i="1" u="sng" dirty="0">
                <a:solidFill>
                  <a:srgbClr val="0066CC"/>
                </a:solidFill>
              </a:rPr>
              <a:t>We kept charity overhead low</a:t>
            </a:r>
            <a:r>
              <a:rPr lang="en-US" b="1" i="1" dirty="0">
                <a:solidFill>
                  <a:srgbClr val="0066CC"/>
                </a:solidFill>
              </a:rPr>
              <a:t>.”</a:t>
            </a:r>
            <a:r>
              <a:rPr lang="en-US" b="1" i="1" dirty="0"/>
              <a:t> </a:t>
            </a:r>
          </a:p>
          <a:p>
            <a:pPr marL="0" indent="0" algn="ctr">
              <a:buNone/>
            </a:pPr>
            <a:r>
              <a:rPr lang="en-US" b="1" i="1" dirty="0"/>
              <a:t>We want it to be, </a:t>
            </a:r>
            <a:r>
              <a:rPr lang="en-US" b="1" i="1" dirty="0">
                <a:solidFill>
                  <a:srgbClr val="C00000"/>
                </a:solidFill>
              </a:rPr>
              <a:t>“</a:t>
            </a:r>
            <a:r>
              <a:rPr lang="en-US" b="1" i="1" u="sng" dirty="0">
                <a:solidFill>
                  <a:srgbClr val="C00000"/>
                </a:solidFill>
              </a:rPr>
              <a:t>We changed the world</a:t>
            </a:r>
            <a:r>
              <a:rPr lang="en-US" b="1" i="1" dirty="0">
                <a:solidFill>
                  <a:srgbClr val="C00000"/>
                </a:solidFill>
              </a:rPr>
              <a:t>!”</a:t>
            </a:r>
          </a:p>
          <a:p>
            <a:pPr marL="0" indent="0" algn="ctr">
              <a:buNone/>
            </a:pPr>
            <a:r>
              <a:rPr lang="en-US" b="1" i="1" dirty="0"/>
              <a:t>Who cares about the overhead </a:t>
            </a:r>
          </a:p>
          <a:p>
            <a:pPr marL="0" indent="0" algn="ctr">
              <a:buNone/>
            </a:pPr>
            <a:r>
              <a:rPr lang="en-US" b="1" i="1" dirty="0"/>
              <a:t>if we are actually getting these problems solved?!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774BD-6373-9A4F-A59A-715E2415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0"/>
            <a:ext cx="4343400" cy="335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F6F11-6E80-8040-921B-F6F850AA5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11" y="18288"/>
            <a:ext cx="5105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1F31-0299-1845-B4C7-EB0E3591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</a:t>
            </a:r>
            <a:br>
              <a:rPr lang="en-US" dirty="0"/>
            </a:br>
            <a:r>
              <a:rPr lang="en-US" dirty="0"/>
              <a:t>Help Each other Identify a Networking Target</a:t>
            </a:r>
            <a:br>
              <a:rPr lang="en-US" dirty="0"/>
            </a:br>
            <a:r>
              <a:rPr lang="en-US" dirty="0"/>
              <a:t>Share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66BB-4E7F-7647-9389-BCA578F8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0200"/>
            <a:ext cx="8001000" cy="4525963"/>
          </a:xfrm>
        </p:spPr>
        <p:txBody>
          <a:bodyPr/>
          <a:lstStyle/>
          <a:p>
            <a:r>
              <a:rPr lang="en-US" dirty="0"/>
              <a:t>Organize around the lecture hall A-Z by last name</a:t>
            </a:r>
          </a:p>
          <a:p>
            <a:pPr lvl="1"/>
            <a:r>
              <a:rPr lang="en-US" dirty="0"/>
              <a:t>Just first letter, not perfect alphabetize</a:t>
            </a:r>
          </a:p>
          <a:p>
            <a:r>
              <a:rPr lang="en-US" dirty="0"/>
              <a:t>Count off in groups of 5</a:t>
            </a:r>
          </a:p>
          <a:p>
            <a:r>
              <a:rPr lang="en-US" dirty="0"/>
              <a:t>Find a place to talk (inside, outside, hallway, etc.)</a:t>
            </a:r>
          </a:p>
          <a:p>
            <a:r>
              <a:rPr lang="en-US" dirty="0"/>
              <a:t>Introduce yourselves</a:t>
            </a:r>
          </a:p>
          <a:p>
            <a:r>
              <a:rPr lang="en-US" dirty="0"/>
              <a:t>Discuss progress on your networking journey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B6847-B515-D147-94F8-B3F046FC6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953000"/>
            <a:ext cx="3733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88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3DC2-190C-474A-B5D6-0B141BE1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609600"/>
          </a:xfrm>
        </p:spPr>
        <p:txBody>
          <a:bodyPr/>
          <a:lstStyle/>
          <a:p>
            <a:pPr algn="ctr"/>
            <a:r>
              <a:rPr lang="en-US" sz="3200" dirty="0"/>
              <a:t>Where are you in the networking journey?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75BDE-4338-D346-9DB8-E8861B180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43000"/>
            <a:ext cx="8229600" cy="4983163"/>
          </a:xfrm>
        </p:spPr>
        <p:txBody>
          <a:bodyPr/>
          <a:lstStyle/>
          <a:p>
            <a:r>
              <a:rPr lang="en-US" dirty="0"/>
              <a:t>I have already conducted my interview</a:t>
            </a:r>
          </a:p>
          <a:p>
            <a:r>
              <a:rPr lang="en-US" dirty="0"/>
              <a:t>I have scheduled my appointment</a:t>
            </a:r>
          </a:p>
          <a:p>
            <a:r>
              <a:rPr lang="en-US" dirty="0"/>
              <a:t>Waiting for a response</a:t>
            </a:r>
          </a:p>
          <a:p>
            <a:r>
              <a:rPr lang="en-US" dirty="0"/>
              <a:t>I have a good idea who I want to target</a:t>
            </a:r>
          </a:p>
          <a:p>
            <a:r>
              <a:rPr lang="en-US" dirty="0"/>
              <a:t>I understand the assignment, but not yet started</a:t>
            </a:r>
          </a:p>
          <a:p>
            <a:r>
              <a:rPr lang="en-US" sz="3600" b="1" i="1" dirty="0">
                <a:solidFill>
                  <a:srgbClr val="FF23FD"/>
                </a:solidFill>
              </a:rPr>
              <a:t>Help!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C61FB-EA5F-5943-8977-B290EBCA6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4221163"/>
            <a:ext cx="3581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98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54EA-C32F-1147-A939-302B2181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7543800" cy="16764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Guest Speaker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Monday, 12 February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Impact Investing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6B878-6458-B842-8AF5-3837756F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5334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Heidi </a:t>
            </a:r>
            <a:r>
              <a:rPr lang="en-US" sz="5400" dirty="0" err="1">
                <a:solidFill>
                  <a:srgbClr val="C00000"/>
                </a:solidFill>
                <a:latin typeface="Arial Rounded MT Bold" panose="020F0704030504030204" pitchFamily="34" charset="77"/>
              </a:rPr>
              <a:t>Krauel</a:t>
            </a:r>
            <a:r>
              <a:rPr lang="en-US" sz="5400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 Patel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Rethink Impact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2400" i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sz="2400" b="1" i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sz="2400" b="1" i="1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2000" b="1" i="1" dirty="0">
                <a:solidFill>
                  <a:srgbClr val="7030A0"/>
                </a:solidFill>
              </a:rPr>
              <a:t>Student Hosts: Valerie </a:t>
            </a:r>
            <a:r>
              <a:rPr lang="en-US" sz="2000" b="1" i="1" dirty="0" err="1">
                <a:solidFill>
                  <a:srgbClr val="7030A0"/>
                </a:solidFill>
              </a:rPr>
              <a:t>Jubrail</a:t>
            </a:r>
            <a:r>
              <a:rPr lang="en-US" sz="2000" b="1" i="1" dirty="0">
                <a:solidFill>
                  <a:srgbClr val="7030A0"/>
                </a:solidFill>
              </a:rPr>
              <a:t>, Chloe Margulis, Pauline Wang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9D108D-AE65-3548-AF92-C1513FAB6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124200"/>
            <a:ext cx="2514600" cy="2762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EE118-E2DE-9549-BA31-D1AAE0839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657600"/>
            <a:ext cx="1524000" cy="203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6DC6-DAF7-1641-A988-6D5A95DC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152400"/>
            <a:ext cx="7543800" cy="1066800"/>
          </a:xfrm>
        </p:spPr>
        <p:txBody>
          <a:bodyPr/>
          <a:lstStyle/>
          <a:p>
            <a:pPr algn="ctr"/>
            <a:r>
              <a:rPr lang="en-US" sz="3600" dirty="0"/>
              <a:t>Feedback from Monday, Feb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FAD76-9CA8-5F4E-AC1B-52EC2788A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609600"/>
            <a:ext cx="7696200" cy="57912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>
                <a:solidFill>
                  <a:srgbClr val="E21ED9"/>
                </a:solidFill>
              </a:rPr>
              <a:t>Outstanding</a:t>
            </a:r>
            <a:r>
              <a:rPr lang="en-US" sz="2400" b="1" dirty="0">
                <a:solidFill>
                  <a:srgbClr val="E21ED9"/>
                </a:solidFill>
              </a:rPr>
              <a:t> Climate Change presentation! +++++++++++++++++++++++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7030A0"/>
                </a:solidFill>
              </a:rPr>
              <a:t>“Informative, inspiring, moving, amazing, great!”</a:t>
            </a:r>
          </a:p>
          <a:p>
            <a:pPr marL="0" indent="0">
              <a:buNone/>
            </a:pPr>
            <a:r>
              <a:rPr lang="en-US" sz="1600" b="1" dirty="0"/>
              <a:t>I liked hearing personal stories as it truly helps me resonate with the passion more.</a:t>
            </a:r>
          </a:p>
          <a:p>
            <a:pPr marL="0" indent="0">
              <a:buNone/>
            </a:pPr>
            <a:r>
              <a:rPr lang="en-US" sz="1600" b="1" dirty="0"/>
              <a:t>I learned what a food desert is. I learned about indicator species.</a:t>
            </a:r>
          </a:p>
          <a:p>
            <a:pPr marL="0" indent="0">
              <a:buNone/>
            </a:pPr>
            <a:r>
              <a:rPr lang="en-US" sz="1600" b="1" dirty="0"/>
              <a:t>Climate Change has been my favorite presentation so far.</a:t>
            </a:r>
          </a:p>
          <a:p>
            <a:pPr marL="0" indent="0">
              <a:buNone/>
            </a:pPr>
            <a:r>
              <a:rPr lang="en-US" sz="1600" b="1" dirty="0"/>
              <a:t>Bingo was </a:t>
            </a:r>
            <a:r>
              <a:rPr lang="en-US" sz="1600" b="1" i="1" dirty="0"/>
              <a:t>SOOO FUNN </a:t>
            </a:r>
            <a:r>
              <a:rPr lang="en-US" sz="1600" b="1" dirty="0"/>
              <a:t>!</a:t>
            </a:r>
          </a:p>
          <a:p>
            <a:pPr marL="0" indent="0">
              <a:buNone/>
            </a:pPr>
            <a:endParaRPr lang="en-US" sz="1600" b="1" dirty="0">
              <a:solidFill>
                <a:srgbClr val="AB7942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AB7942"/>
                </a:solidFill>
              </a:rPr>
              <a:t>Appreciate the guidance on the networking interview.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AB7942"/>
                </a:solidFill>
              </a:rPr>
              <a:t>I didn’t notice the parallel between networking and the Generations assignment. I like the contrast between talking with someone you know well and someone you don’t know at all.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AB7942"/>
                </a:solidFill>
              </a:rPr>
              <a:t>I really liked learning about fund raising.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AB7942"/>
                </a:solidFill>
              </a:rPr>
              <a:t>Fund raising is difficult but increasingly important in entrepreneurship. 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AB7942"/>
                </a:solidFill>
              </a:rPr>
              <a:t>	Valuable lesson today. 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 was surprised that 70% of funds raised are from individuals.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AB7942"/>
                </a:solidFill>
              </a:rPr>
              <a:t>How can I network with a CEO making a lot of $?    Now I know! 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AB7942"/>
                </a:solidFill>
              </a:rPr>
              <a:t>I hope to be like </a:t>
            </a:r>
            <a:r>
              <a:rPr lang="en-US" sz="1600" b="1" dirty="0" err="1">
                <a:solidFill>
                  <a:srgbClr val="AB7942"/>
                </a:solidFill>
              </a:rPr>
              <a:t>MacKenzie</a:t>
            </a:r>
            <a:r>
              <a:rPr lang="en-US" sz="1600" b="1" dirty="0">
                <a:solidFill>
                  <a:srgbClr val="AB7942"/>
                </a:solidFill>
              </a:rPr>
              <a:t> Scott.</a:t>
            </a:r>
          </a:p>
          <a:p>
            <a:pPr marL="0" indent="0">
              <a:buNone/>
            </a:pPr>
            <a:endParaRPr lang="en-US" sz="1600" b="1" dirty="0"/>
          </a:p>
          <a:p>
            <a:endParaRPr lang="en-US" sz="2400" b="1" dirty="0">
              <a:solidFill>
                <a:srgbClr val="E21ED9"/>
              </a:solidFill>
            </a:endParaRPr>
          </a:p>
          <a:p>
            <a:endParaRPr lang="en-US" sz="2400" b="1" dirty="0">
              <a:solidFill>
                <a:srgbClr val="E21ED9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C0FD0-6634-0444-9BE7-C50A02BC4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743200"/>
            <a:ext cx="381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2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DCD4-3D63-1744-90FF-EA034462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Assignments for Monday, 12 February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3E005-E8F3-7744-8B74-A6C23CEA6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hlinkClick r:id="rId2" tooltip="Melinda French Gates: ‘It’s time to change the face of power in venture capital’"/>
              </a:rPr>
              <a:t>Melinda French Gates: ‘It’s time to change the face of power in venture capital’</a:t>
            </a:r>
            <a:endParaRPr lang="en-US" sz="1800" dirty="0"/>
          </a:p>
          <a:p>
            <a:r>
              <a:rPr lang="en-US" sz="1800" b="1" dirty="0">
                <a:hlinkClick r:id="rId3" tooltip="What You Need to Know About Social-Impact Investing"/>
              </a:rPr>
              <a:t>What You Need to Know About Social-Impact Investing</a:t>
            </a:r>
            <a:endParaRPr lang="en-US" sz="1800" dirty="0"/>
          </a:p>
          <a:p>
            <a:r>
              <a:rPr lang="en-US" sz="1800" dirty="0"/>
              <a:t> </a:t>
            </a:r>
            <a:r>
              <a:rPr lang="en-US" sz="1800" b="1" u="sng" dirty="0">
                <a:hlinkClick r:id="rId4" tooltip="The Rise Of ESG Investing"/>
              </a:rPr>
              <a:t>The Rise Of ESG Investing</a:t>
            </a:r>
            <a:endParaRPr lang="en-US" sz="1800" b="1" u="sng" dirty="0"/>
          </a:p>
          <a:p>
            <a:endParaRPr lang="en-US" sz="1800" b="1" u="sng" dirty="0"/>
          </a:p>
          <a:p>
            <a:r>
              <a:rPr lang="en-US" sz="3200" dirty="0"/>
              <a:t>Making Money Moral essay</a:t>
            </a:r>
            <a:endParaRPr lang="en-US" sz="3200" u="sng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DA7C7-0C09-2945-9104-8A937C28B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3690811"/>
            <a:ext cx="4114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4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9467-53A2-D749-B046-2DF5D137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Drawing for Girl Scout Cookies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F5A47-7C42-7648-8D7C-F988AC4FE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6096000" cy="4267200"/>
          </a:xfrm>
        </p:spPr>
      </p:pic>
    </p:spTree>
    <p:extLst>
      <p:ext uri="{BB962C8B-B14F-4D97-AF65-F5344CB8AC3E}">
        <p14:creationId xmlns:p14="http://schemas.microsoft.com/office/powerpoint/2010/main" val="2164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C97E-BD89-2E40-89E5-3FD31CA7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7543800" cy="990600"/>
          </a:xfrm>
        </p:spPr>
        <p:txBody>
          <a:bodyPr/>
          <a:lstStyle/>
          <a:p>
            <a:pPr algn="ctr"/>
            <a:r>
              <a:rPr lang="en-US" sz="2800" dirty="0"/>
              <a:t>Feedback from Monday, Feb 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E2736-510C-3B45-A9AD-F382A7C4F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38200"/>
            <a:ext cx="7543800" cy="5287963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The Book of Lists is really cool. Can’t wait to use it more.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Really interesting to go through the SDBJ Book of Lists.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Interesting how we can contact someone through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	the Book of Lists.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People are very rich in this area.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I like how we went over the wealthy organizations and where they got		 their funding.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I learned about fundraising obstacles for social entrepreneurs and charities.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Fundraising part was very surprising and informative.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These fundraising tips are super useful. I am really bad about asking for 	money.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Helped me understand that you won’t get anything if you don’t </a:t>
            </a:r>
            <a:r>
              <a:rPr lang="en-US" sz="1800" b="1" u="sng" dirty="0">
                <a:solidFill>
                  <a:srgbClr val="00B050"/>
                </a:solidFill>
              </a:rPr>
              <a:t>ask</a:t>
            </a:r>
            <a:r>
              <a:rPr lang="en-US" sz="1800" b="1" dirty="0">
                <a:solidFill>
                  <a:srgbClr val="00B05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b="1" dirty="0"/>
              <a:t>The generational video was inspiring!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A314D-55B9-9C4D-9548-DBF1DC288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257800"/>
            <a:ext cx="2286000" cy="1447800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5E9E5DC-8F4C-B140-9637-69BAD5E10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0" y="819912"/>
            <a:ext cx="2209800" cy="146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15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271E-4B9D-C649-B742-E7068EC3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Q #2: Early returns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52310-EFD9-684C-8BF1-1822CB128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63378"/>
            <a:ext cx="7543800" cy="4542406"/>
          </a:xfrm>
        </p:spPr>
      </p:pic>
    </p:spTree>
    <p:extLst>
      <p:ext uri="{BB962C8B-B14F-4D97-AF65-F5344CB8AC3E}">
        <p14:creationId xmlns:p14="http://schemas.microsoft.com/office/powerpoint/2010/main" val="261061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9E4A-7607-E843-AEC2-4A9D37FF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38200"/>
            <a:ext cx="7543800" cy="152400"/>
          </a:xfrm>
        </p:spPr>
        <p:txBody>
          <a:bodyPr/>
          <a:lstStyle/>
          <a:p>
            <a:pPr algn="ctr"/>
            <a:r>
              <a:rPr lang="en-US" sz="3600" dirty="0"/>
              <a:t>News of the Day</a:t>
            </a:r>
            <a:br>
              <a:rPr lang="en-US" sz="3600" dirty="0"/>
            </a:br>
            <a:r>
              <a:rPr lang="en-US" sz="3600" dirty="0"/>
              <a:t>Elsa </a:t>
            </a:r>
            <a:r>
              <a:rPr lang="en-US" sz="3600" dirty="0" err="1"/>
              <a:t>Kurth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D3FB8-F597-DD4C-91C6-7C60960CC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3469668" cy="5135563"/>
          </a:xfrm>
        </p:spPr>
      </p:pic>
    </p:spTree>
    <p:extLst>
      <p:ext uri="{BB962C8B-B14F-4D97-AF65-F5344CB8AC3E}">
        <p14:creationId xmlns:p14="http://schemas.microsoft.com/office/powerpoint/2010/main" val="348040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2FFA-9641-564E-9030-F450EC7F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754380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2"/>
                </a:solidFill>
              </a:rPr>
              <a:t>Optional Field trip to Goodwill </a:t>
            </a:r>
            <a:r>
              <a:rPr lang="en-US" sz="2800" dirty="0" err="1">
                <a:solidFill>
                  <a:schemeClr val="accent2"/>
                </a:solidFill>
              </a:rPr>
              <a:t>Otay</a:t>
            </a:r>
            <a:r>
              <a:rPr lang="en-US" sz="2800" dirty="0">
                <a:solidFill>
                  <a:schemeClr val="accent2"/>
                </a:solidFill>
              </a:rPr>
              <a:t> Mesa</a:t>
            </a:r>
            <a:br>
              <a:rPr lang="en-US" sz="2800" dirty="0"/>
            </a:br>
            <a:r>
              <a:rPr lang="en-US" sz="2800" dirty="0"/>
              <a:t>Saturday, 10 February at 10am</a:t>
            </a:r>
            <a:br>
              <a:rPr lang="en-US" sz="2800" dirty="0"/>
            </a:br>
            <a:r>
              <a:rPr lang="en-US" sz="2800" dirty="0">
                <a:solidFill>
                  <a:srgbClr val="942092"/>
                </a:solidFill>
              </a:rPr>
              <a:t>6655 Camino Maquiladora</a:t>
            </a:r>
            <a:br>
              <a:rPr lang="en-US" sz="2800" dirty="0">
                <a:solidFill>
                  <a:srgbClr val="942092"/>
                </a:solidFill>
              </a:rPr>
            </a:br>
            <a:r>
              <a:rPr lang="en-US" sz="2800" dirty="0">
                <a:solidFill>
                  <a:srgbClr val="00B050"/>
                </a:solidFill>
              </a:rPr>
              <a:t>OK to bring friends</a:t>
            </a:r>
            <a:br>
              <a:rPr lang="en-US" sz="2800" dirty="0">
                <a:solidFill>
                  <a:srgbClr val="00B050"/>
                </a:solidFill>
              </a:rPr>
            </a:br>
            <a:r>
              <a:rPr lang="en-US" sz="2800" dirty="0">
                <a:solidFill>
                  <a:srgbClr val="00B050"/>
                </a:solidFill>
              </a:rPr>
              <a:t>Carpool</a:t>
            </a: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64185F-2E6F-EA45-BC8B-E35987159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3713" y="2116455"/>
            <a:ext cx="2023109" cy="25146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58A29-6DE6-0447-BFAC-18A5F7B50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16529"/>
            <a:ext cx="3325368" cy="4030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DBDA1F-161F-DC45-8D5F-F2C94E2E6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572000"/>
            <a:ext cx="2773678" cy="2175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F0A15-4746-0A4A-B71A-E1DCA784E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8" y="2732532"/>
            <a:ext cx="1560032" cy="14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3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8A90-8B76-6447-85D8-CBD6D85E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NFP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2CC1-4F19-1D42-8611-761E556F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4000"/>
            <a:ext cx="7543800" cy="4602163"/>
          </a:xfrm>
        </p:spPr>
        <p:txBody>
          <a:bodyPr/>
          <a:lstStyle/>
          <a:p>
            <a:r>
              <a:rPr lang="en-US" sz="2400" dirty="0"/>
              <a:t>1.5 million nonprofit organizations in the United States.</a:t>
            </a:r>
          </a:p>
          <a:p>
            <a:r>
              <a:rPr lang="en-US" sz="2400" dirty="0"/>
              <a:t>Nonprofits employ 10% of the U.S. workforce (16.8 mil)</a:t>
            </a:r>
          </a:p>
          <a:p>
            <a:pPr marL="0" indent="0">
              <a:buNone/>
            </a:pPr>
            <a:r>
              <a:rPr lang="en-US" sz="2400" dirty="0"/>
              <a:t>	(DOD = 2.87 mil.)</a:t>
            </a:r>
          </a:p>
          <a:p>
            <a:r>
              <a:rPr lang="en-US" sz="2400" dirty="0"/>
              <a:t>Nonprofits employ 7.4% of the worldwide workforce.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5.7% of the United States GDP comes from nonprofits.</a:t>
            </a:r>
          </a:p>
          <a:p>
            <a:r>
              <a:rPr lang="en-US" sz="2400" dirty="0"/>
              <a:t>The total U.S. nonprofit annual revenue is $2.62 trillion.</a:t>
            </a:r>
          </a:p>
          <a:p>
            <a:r>
              <a:rPr lang="en-US" sz="2400" dirty="0"/>
              <a:t>64.4 mil Americans volunteer for a charitable cause.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0807B-64DE-5D42-A0D1-10FE14A0A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876799"/>
            <a:ext cx="3124200" cy="12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2A0C2-C722-8546-BC6A-713E29EF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7543800" cy="990600"/>
          </a:xfrm>
        </p:spPr>
        <p:txBody>
          <a:bodyPr/>
          <a:lstStyle/>
          <a:p>
            <a:pPr algn="ctr"/>
            <a:r>
              <a:rPr lang="en-US" dirty="0"/>
              <a:t>Interim Class Participation Grades </a:t>
            </a:r>
            <a:br>
              <a:rPr lang="en-US" dirty="0"/>
            </a:br>
            <a:r>
              <a:rPr lang="en-US" dirty="0"/>
              <a:t>posted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C776F-7AA2-BB4F-9DDA-BAA4A5667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6800"/>
            <a:ext cx="7772400" cy="5562600"/>
          </a:xfrm>
        </p:spPr>
        <p:txBody>
          <a:bodyPr/>
          <a:lstStyle/>
          <a:p>
            <a:r>
              <a:rPr lang="en-US" sz="2000" dirty="0"/>
              <a:t>Grades are an </a:t>
            </a:r>
            <a:r>
              <a:rPr lang="en-US" sz="2000" u="sng" dirty="0"/>
              <a:t>indicator</a:t>
            </a:r>
            <a:r>
              <a:rPr lang="en-US" sz="2000" dirty="0"/>
              <a:t> of your CP grade</a:t>
            </a:r>
          </a:p>
          <a:p>
            <a:r>
              <a:rPr lang="en-US" sz="2000" dirty="0"/>
              <a:t>“Temperature check” mid-term</a:t>
            </a:r>
          </a:p>
          <a:p>
            <a:r>
              <a:rPr lang="en-US" sz="2000" dirty="0"/>
              <a:t>Your own CP self-assessment due Mon. Mar 11 (optional)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A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“interim” grades characterized by</a:t>
            </a:r>
          </a:p>
          <a:p>
            <a:pPr lvl="1"/>
            <a:r>
              <a:rPr lang="en-US" sz="1800" dirty="0"/>
              <a:t>Engagement in class, responses, formal QA for guest speakers using protocols</a:t>
            </a:r>
          </a:p>
          <a:p>
            <a:pPr lvl="1"/>
            <a:r>
              <a:rPr lang="en-US" sz="1800" dirty="0"/>
              <a:t>Participation in Office hours</a:t>
            </a:r>
          </a:p>
          <a:p>
            <a:pPr lvl="1"/>
            <a:r>
              <a:rPr lang="en-US" sz="1800" dirty="0"/>
              <a:t>Attendance, recorded by table tents</a:t>
            </a:r>
          </a:p>
          <a:p>
            <a:pPr lvl="1"/>
            <a:r>
              <a:rPr lang="en-US" sz="1800" dirty="0"/>
              <a:t>Leadership: Passion team captain, guest speaker host</a:t>
            </a:r>
          </a:p>
          <a:p>
            <a:pPr lvl="1"/>
            <a:r>
              <a:rPr lang="en-US" sz="1800" dirty="0"/>
              <a:t>Conscious Capitalism conference (Jan 17), Goodwill field trip (Feb 10) </a:t>
            </a:r>
          </a:p>
          <a:p>
            <a:pPr lvl="1"/>
            <a:r>
              <a:rPr lang="en-US" sz="1800" dirty="0"/>
              <a:t>Attendance at Brown bag lunches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Your grade will </a:t>
            </a:r>
            <a:r>
              <a:rPr lang="en-US" sz="2000" b="1" u="sng" dirty="0">
                <a:solidFill>
                  <a:srgbClr val="00B050"/>
                </a:solidFill>
              </a:rPr>
              <a:t>not</a:t>
            </a:r>
            <a:r>
              <a:rPr lang="en-US" sz="2000" b="1" dirty="0">
                <a:solidFill>
                  <a:srgbClr val="00B050"/>
                </a:solidFill>
              </a:rPr>
              <a:t> go down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But you can improve your grade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If you earned an A, reach out 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and help a classmate</a:t>
            </a:r>
          </a:p>
          <a:p>
            <a:pPr lvl="1"/>
            <a:endParaRPr lang="en-US" sz="3200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67C4B-4F1C-0F4F-A360-CCEC07525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4800600"/>
            <a:ext cx="2209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77193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LongProperties xmlns="http://schemas.microsoft.com/office/2006/metadata/longPropertie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9410F0-41F1-42B4-BB9F-D8918C5FCEB4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8dfc9360-30d7-44fa-9454-8814658167eb"/>
    <ds:schemaRef ds:uri="http://schemas.microsoft.com/sharepoint/v3"/>
    <ds:schemaRef ds:uri="http://purl.org/dc/dcmitype/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8454</TotalTime>
  <Words>1250</Words>
  <Application>Microsoft Macintosh PowerPoint</Application>
  <PresentationFormat>On-screen Show (4:3)</PresentationFormat>
  <Paragraphs>208</Paragraphs>
  <Slides>31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ＭＳ Ｐゴシック</vt:lpstr>
      <vt:lpstr>Arial</vt:lpstr>
      <vt:lpstr>Arial Rounded MT Bold</vt:lpstr>
      <vt:lpstr>Calibri</vt:lpstr>
      <vt:lpstr>Omnes_GirlScouts ExtraLight</vt:lpstr>
      <vt:lpstr>General Presentation-building-side</vt:lpstr>
      <vt:lpstr>Document</vt:lpstr>
      <vt:lpstr>The Rady School of Management </vt:lpstr>
      <vt:lpstr>Professor’s Office Hours</vt:lpstr>
      <vt:lpstr>Feedback from Monday, Feb 5</vt:lpstr>
      <vt:lpstr>Feedback from Monday, Feb 5</vt:lpstr>
      <vt:lpstr>Q #2: Early returns</vt:lpstr>
      <vt:lpstr>News of the Day Elsa Kurth </vt:lpstr>
      <vt:lpstr>Optional Field trip to Goodwill Otay Mesa Saturday, 10 February at 10am 6655 Camino Maquiladora OK to bring friends Carpool </vt:lpstr>
      <vt:lpstr>NFP stats</vt:lpstr>
      <vt:lpstr>Interim Class Participation Grades  posted next week</vt:lpstr>
      <vt:lpstr>Class Participation 15% of grade</vt:lpstr>
      <vt:lpstr>Generations Project in lieu of Final exam </vt:lpstr>
      <vt:lpstr> </vt:lpstr>
      <vt:lpstr>The Rady School of Management </vt:lpstr>
      <vt:lpstr>Social Entrepreneurship </vt:lpstr>
      <vt:lpstr>The Great Wealth Transfer</vt:lpstr>
      <vt:lpstr>Fundraising: The Giving Pie</vt:lpstr>
      <vt:lpstr>Fundraising: Resources</vt:lpstr>
      <vt:lpstr> Fundraising: The Campaign Pyramid </vt:lpstr>
      <vt:lpstr> Qualified and Interested Activity:  It takes four appointments for every successful “ask” </vt:lpstr>
      <vt:lpstr>Cotton Candy</vt:lpstr>
      <vt:lpstr>Cotton Candy Money</vt:lpstr>
      <vt:lpstr>Poll: Asking for Money</vt:lpstr>
      <vt:lpstr>Dan Pallotta,  TED Talk “Charity Case”</vt:lpstr>
      <vt:lpstr>Dan Pallotta, TED Talk “Charity Case”</vt:lpstr>
      <vt:lpstr>Dan Pallotta, TED Talk “Charity Case”</vt:lpstr>
      <vt:lpstr>PowerPoint Presentation</vt:lpstr>
      <vt:lpstr>Activity:  Help Each other Identify a Networking Target Share best practices</vt:lpstr>
      <vt:lpstr>Where are you in the networking journey?</vt:lpstr>
      <vt:lpstr>Guest Speaker Monday, 12 February Impact Investing </vt:lpstr>
      <vt:lpstr>Assignments for Monday, 12 February</vt:lpstr>
      <vt:lpstr>Drawing for Girl Scout Cookies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Microsoft Office User</cp:lastModifiedBy>
  <cp:revision>383</cp:revision>
  <cp:lastPrinted>2016-04-26T22:50:01Z</cp:lastPrinted>
  <dcterms:created xsi:type="dcterms:W3CDTF">2011-10-17T21:09:11Z</dcterms:created>
  <dcterms:modified xsi:type="dcterms:W3CDTF">2024-02-07T16:57:27Z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